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28"/>
  </p:handoutMasterIdLst>
  <p:sldIdLst>
    <p:sldId id="256" r:id="rId3"/>
    <p:sldId id="294" r:id="rId4"/>
    <p:sldId id="295" r:id="rId5"/>
    <p:sldId id="271" r:id="rId6"/>
    <p:sldId id="276" r:id="rId7"/>
    <p:sldId id="277" r:id="rId8"/>
    <p:sldId id="273" r:id="rId9"/>
    <p:sldId id="282" r:id="rId10"/>
    <p:sldId id="272" r:id="rId11"/>
    <p:sldId id="292" r:id="rId12"/>
    <p:sldId id="274" r:id="rId13"/>
    <p:sldId id="278" r:id="rId14"/>
    <p:sldId id="283" r:id="rId15"/>
    <p:sldId id="287" r:id="rId16"/>
    <p:sldId id="284" r:id="rId17"/>
    <p:sldId id="285" r:id="rId18"/>
    <p:sldId id="286" r:id="rId19"/>
    <p:sldId id="279" r:id="rId20"/>
    <p:sldId id="288" r:id="rId21"/>
    <p:sldId id="297" r:id="rId22"/>
    <p:sldId id="289" r:id="rId23"/>
    <p:sldId id="290" r:id="rId24"/>
    <p:sldId id="296" r:id="rId25"/>
    <p:sldId id="280" r:id="rId26"/>
    <p:sldId id="281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2" autoAdjust="0"/>
    <p:restoredTop sz="95097" autoAdjust="0"/>
  </p:normalViewPr>
  <p:slideViewPr>
    <p:cSldViewPr snapToGrid="0" snapToObjects="1">
      <p:cViewPr varScale="1">
        <p:scale>
          <a:sx n="101" d="100"/>
          <a:sy n="101" d="100"/>
        </p:scale>
        <p:origin x="1166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60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goLqlVF0Tc?feature=oembed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github.com/TUD-SEEd/templat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jupyterbook.org/en/stable/intro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olslab.tnw.tudelft.nl/dictaat/Deel2/MO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298BD3-EEE5-4744-D080-F1966035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93" y="1440560"/>
            <a:ext cx="4427920" cy="2783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707" y="24864"/>
            <a:ext cx="7563293" cy="1153175"/>
          </a:xfrm>
        </p:spPr>
        <p:txBody>
          <a:bodyPr>
            <a:normAutofit/>
          </a:bodyPr>
          <a:lstStyle/>
          <a:p>
            <a:pPr algn="l"/>
            <a:r>
              <a:rPr lang="nl-NL" sz="4000" dirty="0"/>
              <a:t>Maak je eigen </a:t>
            </a:r>
            <a:r>
              <a:rPr lang="nl-NL" sz="4000" dirty="0" err="1"/>
              <a:t>Jupyter-Book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774" y="4259930"/>
            <a:ext cx="5892160" cy="976866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Freek Pols, Tom van Woudenberg, Guilherme Ferreira</a:t>
            </a:r>
          </a:p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c.f.j.pols@tudelft.nl</a:t>
            </a:r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6E77C5-3C65-08C6-4AD4-29CF642E65F3}"/>
              </a:ext>
            </a:extLst>
          </p:cNvPr>
          <p:cNvCxnSpPr>
            <a:cxnSpLocks/>
          </p:cNvCxnSpPr>
          <p:nvPr/>
        </p:nvCxnSpPr>
        <p:spPr>
          <a:xfrm>
            <a:off x="5598410" y="2599650"/>
            <a:ext cx="0" cy="1207162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67A852-3465-DEB7-3CB5-D3F4DDAE0A9A}"/>
              </a:ext>
            </a:extLst>
          </p:cNvPr>
          <p:cNvCxnSpPr>
            <a:cxnSpLocks/>
          </p:cNvCxnSpPr>
          <p:nvPr/>
        </p:nvCxnSpPr>
        <p:spPr>
          <a:xfrm>
            <a:off x="5569574" y="3778460"/>
            <a:ext cx="2107137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E0D2C0-A272-68FA-A386-3FB7C9A81E92}"/>
              </a:ext>
            </a:extLst>
          </p:cNvPr>
          <p:cNvCxnSpPr>
            <a:cxnSpLocks/>
          </p:cNvCxnSpPr>
          <p:nvPr/>
        </p:nvCxnSpPr>
        <p:spPr>
          <a:xfrm>
            <a:off x="7705063" y="2598247"/>
            <a:ext cx="0" cy="1207162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19FD63-4260-0DF5-7752-D521D04FC5B9}"/>
              </a:ext>
            </a:extLst>
          </p:cNvPr>
          <p:cNvCxnSpPr>
            <a:cxnSpLocks/>
          </p:cNvCxnSpPr>
          <p:nvPr/>
        </p:nvCxnSpPr>
        <p:spPr>
          <a:xfrm>
            <a:off x="1974171" y="2591157"/>
            <a:ext cx="6895399" cy="0"/>
          </a:xfrm>
          <a:prstGeom prst="line">
            <a:avLst/>
          </a:prstGeom>
          <a:ln w="57150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E5528D-FF7B-29A4-9712-03EBD258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Tijdlijn</a:t>
            </a:r>
            <a:endParaRPr lang="nl-N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8960B2-E7D2-C70D-3BD7-33F2F7DF8A82}"/>
              </a:ext>
            </a:extLst>
          </p:cNvPr>
          <p:cNvSpPr/>
          <p:nvPr/>
        </p:nvSpPr>
        <p:spPr>
          <a:xfrm>
            <a:off x="1655136" y="2277497"/>
            <a:ext cx="637953" cy="63795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CB364-E00E-E421-5403-9DAF912BC42D}"/>
              </a:ext>
            </a:extLst>
          </p:cNvPr>
          <p:cNvSpPr txBox="1"/>
          <p:nvPr/>
        </p:nvSpPr>
        <p:spPr>
          <a:xfrm>
            <a:off x="1620678" y="2932621"/>
            <a:ext cx="67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Intro</a:t>
            </a:r>
            <a:endParaRPr lang="nl-N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2FD1E9-3112-F8D8-88F5-3E7270F88169}"/>
              </a:ext>
            </a:extLst>
          </p:cNvPr>
          <p:cNvSpPr/>
          <p:nvPr/>
        </p:nvSpPr>
        <p:spPr>
          <a:xfrm>
            <a:off x="2674617" y="2277497"/>
            <a:ext cx="637953" cy="63795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F7C308-E64F-1028-D74A-BC459749E4DF}"/>
              </a:ext>
            </a:extLst>
          </p:cNvPr>
          <p:cNvSpPr txBox="1"/>
          <p:nvPr/>
        </p:nvSpPr>
        <p:spPr>
          <a:xfrm>
            <a:off x="2628905" y="2932621"/>
            <a:ext cx="68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OER</a:t>
            </a:r>
            <a:endParaRPr lang="nl-N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DD753D-85A5-E211-16D7-52028968B365}"/>
              </a:ext>
            </a:extLst>
          </p:cNvPr>
          <p:cNvSpPr/>
          <p:nvPr/>
        </p:nvSpPr>
        <p:spPr>
          <a:xfrm>
            <a:off x="3694098" y="2272181"/>
            <a:ext cx="637953" cy="63795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D9F43-0430-C050-22FB-CC6A7001F84B}"/>
              </a:ext>
            </a:extLst>
          </p:cNvPr>
          <p:cNvSpPr txBox="1"/>
          <p:nvPr/>
        </p:nvSpPr>
        <p:spPr>
          <a:xfrm>
            <a:off x="3251872" y="2932621"/>
            <a:ext cx="150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JB </a:t>
            </a:r>
          </a:p>
          <a:p>
            <a:pPr algn="ctr"/>
            <a:r>
              <a:rPr lang="en-GB" dirty="0"/>
              <a:t>anatomy</a:t>
            </a:r>
            <a:endParaRPr lang="nl-NL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AE0D52-A9E6-DBA0-6615-9AD83CA1D3FC}"/>
              </a:ext>
            </a:extLst>
          </p:cNvPr>
          <p:cNvSpPr/>
          <p:nvPr/>
        </p:nvSpPr>
        <p:spPr>
          <a:xfrm>
            <a:off x="4713579" y="2277497"/>
            <a:ext cx="637953" cy="63795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8140A8-87CD-DA1A-ECB7-018997C3DC50}"/>
              </a:ext>
            </a:extLst>
          </p:cNvPr>
          <p:cNvSpPr txBox="1"/>
          <p:nvPr/>
        </p:nvSpPr>
        <p:spPr>
          <a:xfrm>
            <a:off x="4501176" y="1932678"/>
            <a:ext cx="150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Template</a:t>
            </a:r>
            <a:endParaRPr lang="nl-N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6E1133-F5B5-D472-7A0B-FA89DB73E122}"/>
              </a:ext>
            </a:extLst>
          </p:cNvPr>
          <p:cNvSpPr/>
          <p:nvPr/>
        </p:nvSpPr>
        <p:spPr>
          <a:xfrm>
            <a:off x="5733060" y="2268638"/>
            <a:ext cx="637953" cy="63795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BEEA00-7034-1B7E-B7F9-5B26F7C9B207}"/>
              </a:ext>
            </a:extLst>
          </p:cNvPr>
          <p:cNvSpPr txBox="1"/>
          <p:nvPr/>
        </p:nvSpPr>
        <p:spPr>
          <a:xfrm>
            <a:off x="5594897" y="1655679"/>
            <a:ext cx="90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Online </a:t>
            </a:r>
          </a:p>
          <a:p>
            <a:pPr algn="ctr"/>
            <a:r>
              <a:rPr lang="en-GB" dirty="0"/>
              <a:t>edit</a:t>
            </a:r>
            <a:endParaRPr lang="nl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C7612-E8C0-1B44-0ACB-E94EF25C81F4}"/>
              </a:ext>
            </a:extLst>
          </p:cNvPr>
          <p:cNvSpPr txBox="1"/>
          <p:nvPr/>
        </p:nvSpPr>
        <p:spPr>
          <a:xfrm>
            <a:off x="7411819" y="1655679"/>
            <a:ext cx="1627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Lokaal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edit</a:t>
            </a:r>
            <a:endParaRPr lang="nl-NL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BB0A785-D9CC-4F0F-C9C5-95482A998DFD}"/>
              </a:ext>
            </a:extLst>
          </p:cNvPr>
          <p:cNvSpPr/>
          <p:nvPr/>
        </p:nvSpPr>
        <p:spPr>
          <a:xfrm>
            <a:off x="6752542" y="2252773"/>
            <a:ext cx="637953" cy="63795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7634F4-0650-9EEF-62FE-838A290EE2B5}"/>
              </a:ext>
            </a:extLst>
          </p:cNvPr>
          <p:cNvSpPr txBox="1"/>
          <p:nvPr/>
        </p:nvSpPr>
        <p:spPr>
          <a:xfrm>
            <a:off x="6499079" y="1932678"/>
            <a:ext cx="150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Installaties</a:t>
            </a:r>
            <a:endParaRPr lang="nl-NL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CC89749-F03F-28B6-55E4-6BD1D7944941}"/>
              </a:ext>
            </a:extLst>
          </p:cNvPr>
          <p:cNvSpPr/>
          <p:nvPr/>
        </p:nvSpPr>
        <p:spPr>
          <a:xfrm>
            <a:off x="7829234" y="2252773"/>
            <a:ext cx="637953" cy="63795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EFB1F2-DCCE-BB00-FEBF-5FB647334E02}"/>
              </a:ext>
            </a:extLst>
          </p:cNvPr>
          <p:cNvSpPr txBox="1"/>
          <p:nvPr/>
        </p:nvSpPr>
        <p:spPr>
          <a:xfrm>
            <a:off x="6013167" y="3806812"/>
            <a:ext cx="149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Expert route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F37DF-2BA3-0E5D-1EE6-90EAFAE1149A}"/>
              </a:ext>
            </a:extLst>
          </p:cNvPr>
          <p:cNvSpPr txBox="1"/>
          <p:nvPr/>
        </p:nvSpPr>
        <p:spPr>
          <a:xfrm>
            <a:off x="235784" y="2932621"/>
            <a:ext cx="104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Freek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B1748-7B2C-0DA0-B707-3B901EF9B82C}"/>
              </a:ext>
            </a:extLst>
          </p:cNvPr>
          <p:cNvSpPr txBox="1"/>
          <p:nvPr/>
        </p:nvSpPr>
        <p:spPr>
          <a:xfrm>
            <a:off x="183362" y="1932678"/>
            <a:ext cx="104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Jij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8987C-29A5-01F0-C3C9-5DD62628AB4E}"/>
              </a:ext>
            </a:extLst>
          </p:cNvPr>
          <p:cNvSpPr txBox="1"/>
          <p:nvPr/>
        </p:nvSpPr>
        <p:spPr>
          <a:xfrm>
            <a:off x="6497610" y="2930379"/>
            <a:ext cx="150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Installaties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0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/>
      <p:bldP spid="45" grpId="0" animBg="1"/>
      <p:bldP spid="46" grpId="0"/>
      <p:bldP spid="49" grpId="0" animBg="1"/>
      <p:bldP spid="5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OER</a:t>
            </a:r>
            <a:endParaRPr lang="nl-NL" dirty="0"/>
          </a:p>
        </p:txBody>
      </p:sp>
      <p:pic>
        <p:nvPicPr>
          <p:cNvPr id="4" name="Online Media 3" title="Animatie Digitale Leermaterialen NL">
            <a:hlinkClick r:id="" action="ppaction://media"/>
            <a:extLst>
              <a:ext uri="{FF2B5EF4-FFF2-40B4-BE49-F238E27FC236}">
                <a16:creationId xmlns:a16="http://schemas.microsoft.com/office/drawing/2014/main" id="{88F8A72C-5B6A-B0D0-5FA6-3D31155F97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0438" y="1200150"/>
            <a:ext cx="6170612" cy="3486150"/>
          </a:xfrm>
          <a:prstGeom prst="rect">
            <a:avLst/>
          </a:prstGeom>
        </p:spPr>
      </p:pic>
      <p:pic>
        <p:nvPicPr>
          <p:cNvPr id="10" name="Picture 9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22480D8-7817-2EE2-9F3A-BFF18737C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71" y="1621492"/>
            <a:ext cx="1621319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511E-CD2C-F184-B58E-804E0BD3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FAIR</a:t>
            </a:r>
            <a:endParaRPr lang="nl-NL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0BF648-8E5B-2B9A-536F-8635CEAC7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84618"/>
              </p:ext>
            </p:extLst>
          </p:nvPr>
        </p:nvGraphicFramePr>
        <p:xfrm>
          <a:off x="2160494" y="1675279"/>
          <a:ext cx="6096000" cy="228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538956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0128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0" dirty="0"/>
                        <a:t>Findable</a:t>
                      </a:r>
                      <a:endParaRPr lang="nl-NL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Vindbaar</a:t>
                      </a:r>
                      <a:endParaRPr lang="nl-NL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505006"/>
                  </a:ext>
                </a:extLst>
              </a:tr>
              <a:tr h="226733">
                <a:tc>
                  <a:txBody>
                    <a:bodyPr/>
                    <a:lstStyle/>
                    <a:p>
                      <a:r>
                        <a:rPr lang="en-GB"/>
                        <a:t>Accessible</a:t>
                      </a:r>
                      <a:endParaRPr lang="en-GB" dirty="0"/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Toegankelijk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618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Interoperable 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Uitwisselbaar</a:t>
                      </a:r>
                      <a:endParaRPr lang="en-GB" dirty="0"/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31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Reusable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Herbruikbaar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991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0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E089-3F93-0FF2-EE0E-6B21C245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Jupyter</a:t>
            </a:r>
            <a:r>
              <a:rPr lang="en-GB" dirty="0"/>
              <a:t> Book</a:t>
            </a:r>
            <a:endParaRPr lang="nl-NL" dirty="0"/>
          </a:p>
        </p:txBody>
      </p:sp>
      <p:pic>
        <p:nvPicPr>
          <p:cNvPr id="11" name="Content Placeholder 7" descr="A logo with a cat in the middle&#10;&#10;Description automatically generated">
            <a:extLst>
              <a:ext uri="{FF2B5EF4-FFF2-40B4-BE49-F238E27FC236}">
                <a16:creationId xmlns:a16="http://schemas.microsoft.com/office/drawing/2014/main" id="{26763662-BD8D-63F5-D06E-79A880AB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01" r="23851"/>
          <a:stretch/>
        </p:blipFill>
        <p:spPr>
          <a:xfrm>
            <a:off x="4722404" y="1113774"/>
            <a:ext cx="1337928" cy="15863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5B50F1-DF5C-6C88-BC2E-E50BB178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64" y="2238036"/>
            <a:ext cx="1590373" cy="1484684"/>
          </a:xfrm>
          <a:prstGeom prst="rect">
            <a:avLst/>
          </a:prstGeom>
        </p:spPr>
      </p:pic>
      <p:pic>
        <p:nvPicPr>
          <p:cNvPr id="15" name="Picture 14" descr="A blue and green swirl logo&#10;&#10;Description automatically generated">
            <a:extLst>
              <a:ext uri="{FF2B5EF4-FFF2-40B4-BE49-F238E27FC236}">
                <a16:creationId xmlns:a16="http://schemas.microsoft.com/office/drawing/2014/main" id="{F956A4F1-4963-721F-FD63-241B11575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548" y="2389244"/>
            <a:ext cx="1182269" cy="1182269"/>
          </a:xfrm>
          <a:prstGeom prst="rect">
            <a:avLst/>
          </a:prstGeom>
        </p:spPr>
      </p:pic>
      <p:pic>
        <p:nvPicPr>
          <p:cNvPr id="17" name="Picture 16" descr="A computer with a screen on&#10;&#10;Description automatically generated">
            <a:extLst>
              <a:ext uri="{FF2B5EF4-FFF2-40B4-BE49-F238E27FC236}">
                <a16:creationId xmlns:a16="http://schemas.microsoft.com/office/drawing/2014/main" id="{BE054B12-6ADA-3E73-98AE-425587426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183" y="3523668"/>
            <a:ext cx="1438369" cy="118714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144AD2-01F1-44D5-103A-7B3D967C7F82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3180237" y="1906936"/>
            <a:ext cx="1542167" cy="10734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E757B3-C930-A85D-1419-96C1959F41A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180236" y="2964984"/>
            <a:ext cx="1491947" cy="11522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8C1FBA-A183-3EC2-4370-AF04EFB571FF}"/>
              </a:ext>
            </a:extLst>
          </p:cNvPr>
          <p:cNvCxnSpPr>
            <a:cxnSpLocks/>
          </p:cNvCxnSpPr>
          <p:nvPr/>
        </p:nvCxnSpPr>
        <p:spPr>
          <a:xfrm flipV="1">
            <a:off x="5391367" y="2523859"/>
            <a:ext cx="0" cy="88225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C3CBFB-7D80-C103-4B24-4A8B1AF851BB}"/>
              </a:ext>
            </a:extLst>
          </p:cNvPr>
          <p:cNvCxnSpPr/>
          <p:nvPr/>
        </p:nvCxnSpPr>
        <p:spPr>
          <a:xfrm flipV="1">
            <a:off x="6093564" y="3043798"/>
            <a:ext cx="1542167" cy="10734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884955-2717-456E-C269-E70BFA1F73D2}"/>
              </a:ext>
            </a:extLst>
          </p:cNvPr>
          <p:cNvCxnSpPr>
            <a:cxnSpLocks/>
          </p:cNvCxnSpPr>
          <p:nvPr/>
        </p:nvCxnSpPr>
        <p:spPr>
          <a:xfrm>
            <a:off x="6146691" y="1891542"/>
            <a:ext cx="1491947" cy="11522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C82FD82-358B-83C4-16B9-059D9A8BC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603" y="2659150"/>
            <a:ext cx="1835862" cy="6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86ED-6EFC-2D4B-D138-8E85A724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&amp; JB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E515-926C-6438-5978-4C6166DD3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JB </a:t>
            </a:r>
            <a:r>
              <a:rPr lang="en-GB" dirty="0" err="1"/>
              <a:t>en</a:t>
            </a:r>
            <a:r>
              <a:rPr lang="en-GB" dirty="0"/>
              <a:t> TB </a:t>
            </a:r>
            <a:r>
              <a:rPr lang="en-GB" dirty="0" err="1"/>
              <a:t>geven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template.</a:t>
            </a:r>
          </a:p>
          <a:p>
            <a:r>
              <a:rPr lang="en-GB" dirty="0"/>
              <a:t>TB </a:t>
            </a:r>
            <a:r>
              <a:rPr lang="en-GB" dirty="0" err="1"/>
              <a:t>heeft</a:t>
            </a:r>
            <a:r>
              <a:rPr lang="en-GB" dirty="0"/>
              <a:t> manual </a:t>
            </a:r>
            <a:r>
              <a:rPr lang="en-GB" dirty="0" err="1"/>
              <a:t>en</a:t>
            </a:r>
            <a:r>
              <a:rPr lang="en-GB" dirty="0"/>
              <a:t> template voor git, incl. </a:t>
            </a:r>
            <a:r>
              <a:rPr lang="en-GB" dirty="0" err="1"/>
              <a:t>connectie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web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47B33-7F1B-78E1-9DC6-C26FF45E22EA}"/>
              </a:ext>
            </a:extLst>
          </p:cNvPr>
          <p:cNvSpPr txBox="1"/>
          <p:nvPr/>
        </p:nvSpPr>
        <p:spPr>
          <a:xfrm>
            <a:off x="3030338" y="396424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https://teachbooks.io/</a:t>
            </a:r>
          </a:p>
        </p:txBody>
      </p:sp>
    </p:spTree>
    <p:extLst>
      <p:ext uri="{BB962C8B-B14F-4D97-AF65-F5344CB8AC3E}">
        <p14:creationId xmlns:p14="http://schemas.microsoft.com/office/powerpoint/2010/main" val="272420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5416-8991-36E8-6B49-719A8F4A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van </a:t>
            </a:r>
            <a:r>
              <a:rPr lang="en-GB" dirty="0" err="1"/>
              <a:t>een</a:t>
            </a:r>
            <a:r>
              <a:rPr lang="en-GB" dirty="0"/>
              <a:t> JB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FDA17-1DB1-9020-9C2C-083A41BF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Een</a:t>
            </a:r>
            <a:r>
              <a:rPr lang="en-US" dirty="0"/>
              <a:t> JB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elementen</a:t>
            </a:r>
            <a:r>
              <a:rPr lang="en-US" dirty="0"/>
              <a:t>: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configuratie</a:t>
            </a:r>
            <a:r>
              <a:rPr lang="en-US" dirty="0"/>
              <a:t> file – </a:t>
            </a:r>
            <a:r>
              <a:rPr lang="en-US" sz="2000" dirty="0"/>
              <a:t>de settings van het </a:t>
            </a:r>
            <a:r>
              <a:rPr lang="en-US" sz="2000" dirty="0" err="1"/>
              <a:t>boek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inhoudsopgave</a:t>
            </a:r>
            <a:r>
              <a:rPr lang="en-US" dirty="0"/>
              <a:t> – </a:t>
            </a:r>
            <a:r>
              <a:rPr lang="en-US" sz="1800" dirty="0"/>
              <a:t>de </a:t>
            </a:r>
            <a:r>
              <a:rPr lang="en-US" sz="1800" dirty="0" err="1"/>
              <a:t>indeling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files in het </a:t>
            </a:r>
            <a:r>
              <a:rPr lang="en-US" sz="1800" dirty="0" err="1"/>
              <a:t>boek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Inhoud</a:t>
            </a:r>
            <a:r>
              <a:rPr lang="en-US" dirty="0"/>
              <a:t> – </a:t>
            </a:r>
            <a:r>
              <a:rPr lang="en-US" sz="2000" dirty="0"/>
              <a:t>de files met </a:t>
            </a:r>
            <a:r>
              <a:rPr lang="en-US" sz="2000" dirty="0" err="1"/>
              <a:t>tekst</a:t>
            </a:r>
            <a:r>
              <a:rPr lang="en-US" sz="2000" dirty="0"/>
              <a:t>, </a:t>
            </a:r>
            <a:r>
              <a:rPr lang="en-US" sz="2000" dirty="0" err="1"/>
              <a:t>filmpjes</a:t>
            </a:r>
            <a:r>
              <a:rPr lang="en-US" sz="2000" dirty="0"/>
              <a:t>, </a:t>
            </a:r>
            <a:r>
              <a:rPr lang="en-US" sz="2000" dirty="0" err="1"/>
              <a:t>opdrachten</a:t>
            </a:r>
            <a:r>
              <a:rPr lang="en-US" sz="2000" dirty="0"/>
              <a:t> etc.</a:t>
            </a:r>
            <a:endParaRPr lang="en-US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9AF4B-DDD9-575B-CC4F-AA3A40B0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56" y="3365924"/>
            <a:ext cx="2977763" cy="15715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84C1E1-725F-4639-BA61-CD063DAF7DBD}"/>
              </a:ext>
            </a:extLst>
          </p:cNvPr>
          <p:cNvSpPr/>
          <p:nvPr/>
        </p:nvSpPr>
        <p:spPr>
          <a:xfrm>
            <a:off x="3578221" y="3143722"/>
            <a:ext cx="3476232" cy="619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5B2F6-A596-1167-1D43-E283C7292C00}"/>
              </a:ext>
            </a:extLst>
          </p:cNvPr>
          <p:cNvSpPr/>
          <p:nvPr/>
        </p:nvSpPr>
        <p:spPr>
          <a:xfrm>
            <a:off x="3578221" y="4180410"/>
            <a:ext cx="3476232" cy="376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B9FBF-2ECD-7D54-29E3-359CA068D2B6}"/>
              </a:ext>
            </a:extLst>
          </p:cNvPr>
          <p:cNvSpPr/>
          <p:nvPr/>
        </p:nvSpPr>
        <p:spPr>
          <a:xfrm>
            <a:off x="3578221" y="4563143"/>
            <a:ext cx="3476232" cy="376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33BD6-0958-8C23-6783-9EEDF8207B30}"/>
              </a:ext>
            </a:extLst>
          </p:cNvPr>
          <p:cNvSpPr/>
          <p:nvPr/>
        </p:nvSpPr>
        <p:spPr>
          <a:xfrm>
            <a:off x="3578221" y="3755112"/>
            <a:ext cx="3476232" cy="425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C490B-3EF2-858A-F097-994977EF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6" y="639975"/>
            <a:ext cx="1585268" cy="34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317E-9BF4-7B90-1D72-7B05A6C0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_</a:t>
            </a:r>
            <a:r>
              <a:rPr lang="en-GB" dirty="0" err="1"/>
              <a:t>config.yml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FD6F-2C95-E079-2CAA-7B455AE1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Kijken</a:t>
            </a:r>
            <a:r>
              <a:rPr lang="en-GB" dirty="0"/>
              <a:t> we 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37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7A7A-28D2-4B2D-7BC1-1B997E7F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_</a:t>
            </a:r>
            <a:r>
              <a:rPr lang="en-GB" dirty="0" err="1"/>
              <a:t>toc.yml</a:t>
            </a:r>
            <a:endParaRPr lang="nl-NL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0DA888F-14A6-82FB-102C-0A85946F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380" y="1200150"/>
            <a:ext cx="3340315" cy="348615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5B320A-A9D9-6D70-009A-595B9F05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4647567"/>
            <a:ext cx="7106464" cy="57525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err="1"/>
              <a:t>Uitlijning</a:t>
            </a:r>
            <a:r>
              <a:rPr lang="en-GB" dirty="0"/>
              <a:t> is </a:t>
            </a:r>
            <a:r>
              <a:rPr lang="en-GB" dirty="0" err="1"/>
              <a:t>belangrijk</a:t>
            </a:r>
            <a:r>
              <a:rPr lang="en-GB" dirty="0"/>
              <a:t>!!!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413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3E9E-FDD5-B252-F822-0029E281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  <a:endParaRPr lang="nl-NL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70E58A3-540F-4790-BEB1-0773679FA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200" y="1200150"/>
            <a:ext cx="6128676" cy="3486150"/>
          </a:xfrm>
        </p:spPr>
      </p:pic>
    </p:spTree>
    <p:extLst>
      <p:ext uri="{BB962C8B-B14F-4D97-AF65-F5344CB8AC3E}">
        <p14:creationId xmlns:p14="http://schemas.microsoft.com/office/powerpoint/2010/main" val="394852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B15873-11AA-C258-4D73-171D2C03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317" y="2478281"/>
            <a:ext cx="4100057" cy="2672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E720F-E89D-F276-B0F2-49939871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Inhoud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C03E-D2D3-A31A-732B-60DDA917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Inhoud</a:t>
            </a:r>
            <a:r>
              <a:rPr lang="en-GB" dirty="0"/>
              <a:t> is </a:t>
            </a:r>
            <a:r>
              <a:rPr lang="en-GB" dirty="0" err="1"/>
              <a:t>gemaakt</a:t>
            </a:r>
            <a:r>
              <a:rPr lang="en-GB" dirty="0"/>
              <a:t> in Markdown files of </a:t>
            </a:r>
            <a:r>
              <a:rPr lang="en-GB" dirty="0" err="1"/>
              <a:t>Jupyter</a:t>
            </a:r>
            <a:r>
              <a:rPr lang="en-GB" dirty="0"/>
              <a:t> Notebook files.</a:t>
            </a:r>
          </a:p>
          <a:p>
            <a:r>
              <a:rPr lang="en-GB" dirty="0"/>
              <a:t>Markdown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opmaaktaal</a:t>
            </a:r>
            <a:r>
              <a:rPr lang="en-GB" dirty="0"/>
              <a:t>.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72496-967B-DD7F-AEBB-44C5C6444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228" y="2471475"/>
            <a:ext cx="4228799" cy="26720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99E064F-266B-C283-9383-7A7D65D1459D}"/>
              </a:ext>
            </a:extLst>
          </p:cNvPr>
          <p:cNvSpPr/>
          <p:nvPr/>
        </p:nvSpPr>
        <p:spPr>
          <a:xfrm>
            <a:off x="102550" y="2384275"/>
            <a:ext cx="880216" cy="273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C5FDD9-902A-3098-0770-3DBC6F95A48C}"/>
              </a:ext>
            </a:extLst>
          </p:cNvPr>
          <p:cNvSpPr/>
          <p:nvPr/>
        </p:nvSpPr>
        <p:spPr>
          <a:xfrm>
            <a:off x="-25638" y="3039450"/>
            <a:ext cx="3912637" cy="37886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60465F-AF01-98B3-3E87-391F0CB31692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886999" y="3918247"/>
            <a:ext cx="2710354" cy="397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7ED6D8E-D2DE-E34C-3937-0A2F54201008}"/>
              </a:ext>
            </a:extLst>
          </p:cNvPr>
          <p:cNvSpPr/>
          <p:nvPr/>
        </p:nvSpPr>
        <p:spPr>
          <a:xfrm>
            <a:off x="-25638" y="3418317"/>
            <a:ext cx="3912637" cy="9998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9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1A45-EF59-6E92-D4C4-9CF3B7B0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Betasteunpunt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8E82-B524-6758-BEA1-74D313931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5BC3B5-CAAC-4B63-35DD-A33843A18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267" y="0"/>
            <a:ext cx="3574733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284DA5-FC7B-8D05-F1C1-9191B4E00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37704"/>
            <a:ext cx="5569267" cy="30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D73E-CE7B-8D71-06DA-CE6534F2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Werkwijze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38A67-2243-8842-8C78-C0EA3967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Self-paced</a:t>
            </a:r>
          </a:p>
          <a:p>
            <a:r>
              <a:rPr lang="en-GB" dirty="0"/>
              <a:t>Eigen project(</a:t>
            </a:r>
            <a:r>
              <a:rPr lang="en-GB" dirty="0" err="1"/>
              <a:t>doelen</a:t>
            </a:r>
            <a:r>
              <a:rPr lang="en-GB"/>
              <a:t>)!!!</a:t>
            </a:r>
          </a:p>
          <a:p>
            <a:r>
              <a:rPr lang="en-GB" dirty="0"/>
              <a:t>FAQ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centraal</a:t>
            </a:r>
            <a:r>
              <a:rPr lang="en-GB" dirty="0"/>
              <a:t> </a:t>
            </a:r>
            <a:r>
              <a:rPr lang="en-GB" dirty="0" err="1"/>
              <a:t>opgepakt</a:t>
            </a:r>
            <a:endParaRPr lang="en-GB" dirty="0"/>
          </a:p>
          <a:p>
            <a:r>
              <a:rPr lang="en-GB" dirty="0"/>
              <a:t>Edits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gemaakt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de workshop..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06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EE93-FCA6-58AF-18F8-6C75E116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https://tud-seed.github.io/betasteunpunt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43F0B-3F60-425F-0138-C61A7085E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38" y="1200150"/>
            <a:ext cx="6197600" cy="3486150"/>
          </a:xfrm>
        </p:spPr>
      </p:pic>
    </p:spTree>
    <p:extLst>
      <p:ext uri="{BB962C8B-B14F-4D97-AF65-F5344CB8AC3E}">
        <p14:creationId xmlns:p14="http://schemas.microsoft.com/office/powerpoint/2010/main" val="26961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CF6B-0605-8FB5-5B09-36D0692A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Template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6FD1F-E88A-4D43-B999-6FAB0E63F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https://github.com/TUD-SEEd/template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0389C-339E-BCF2-593C-11131E7E7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106" y="1968708"/>
            <a:ext cx="6588807" cy="31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5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DF7E-7AB0-5747-C33D-A47BD514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514EC-096C-C4A3-AE41-6DCF0071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47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DEB3-DACF-6315-0470-76C18537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C0C5697-35BE-6D6C-D441-107CB41E6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399337"/>
            <a:ext cx="7105650" cy="3087775"/>
          </a:xfrm>
        </p:spPr>
      </p:pic>
    </p:spTree>
    <p:extLst>
      <p:ext uri="{BB962C8B-B14F-4D97-AF65-F5344CB8AC3E}">
        <p14:creationId xmlns:p14="http://schemas.microsoft.com/office/powerpoint/2010/main" val="350927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F8A9-1DD6-00DE-1C14-4F183581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23312D9-7244-BF0E-E9DC-E33713203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228725"/>
            <a:ext cx="7105650" cy="3429000"/>
          </a:xfrm>
        </p:spPr>
      </p:pic>
    </p:spTree>
    <p:extLst>
      <p:ext uri="{BB962C8B-B14F-4D97-AF65-F5344CB8AC3E}">
        <p14:creationId xmlns:p14="http://schemas.microsoft.com/office/powerpoint/2010/main" val="292977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CF34-F0A5-FAE7-E679-51C4A4ED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Lunch Meeting OITB</a:t>
            </a:r>
            <a:endParaRPr lang="nl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56E4EB-13EF-F75C-F2BA-4BC22C718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516524"/>
            <a:ext cx="7105650" cy="2853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1CD9D-B98D-C8F6-10B7-F17D207D9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1" y="-2713"/>
            <a:ext cx="2133600" cy="21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7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CC103-F79C-F59B-06E7-6B29A39C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Geprint</a:t>
            </a:r>
            <a:r>
              <a:rPr lang="en-GB" dirty="0"/>
              <a:t> </a:t>
            </a:r>
            <a:r>
              <a:rPr lang="en-GB" dirty="0" err="1"/>
              <a:t>boek</a:t>
            </a:r>
            <a:r>
              <a:rPr lang="en-GB" dirty="0"/>
              <a:t>  vs.   online </a:t>
            </a:r>
            <a:r>
              <a:rPr lang="en-GB" dirty="0" err="1"/>
              <a:t>boek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BCA082-5D49-6CC3-E353-B4FA0F33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3319882" cy="3486122"/>
          </a:xfrm>
        </p:spPr>
        <p:txBody>
          <a:bodyPr/>
          <a:lstStyle/>
          <a:p>
            <a:r>
              <a:rPr lang="en-GB" dirty="0" err="1"/>
              <a:t>Statisch</a:t>
            </a:r>
            <a:endParaRPr lang="en-GB" dirty="0"/>
          </a:p>
          <a:p>
            <a:r>
              <a:rPr lang="nl-NL" dirty="0"/>
              <a:t>Duur</a:t>
            </a:r>
          </a:p>
          <a:p>
            <a:r>
              <a:rPr lang="nl-NL" dirty="0"/>
              <a:t>Niet aanpasbaar</a:t>
            </a:r>
          </a:p>
          <a:p>
            <a:r>
              <a:rPr lang="nl-NL" dirty="0"/>
              <a:t>Niet deelbaar</a:t>
            </a:r>
          </a:p>
          <a:p>
            <a:endParaRPr lang="nl-NL" dirty="0"/>
          </a:p>
          <a:p>
            <a:r>
              <a:rPr lang="nl-NL" dirty="0"/>
              <a:t>Ruiken lekker…</a:t>
            </a:r>
          </a:p>
          <a:p>
            <a:r>
              <a:rPr lang="nl-NL" dirty="0"/>
              <a:t>Isoleren goed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5A2055-5C5C-C726-4963-F8E3BE9275A7}"/>
              </a:ext>
            </a:extLst>
          </p:cNvPr>
          <p:cNvSpPr txBox="1">
            <a:spLocks/>
          </p:cNvSpPr>
          <p:nvPr/>
        </p:nvSpPr>
        <p:spPr>
          <a:xfrm>
            <a:off x="5549688" y="1200150"/>
            <a:ext cx="3319882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Interactief</a:t>
            </a:r>
            <a:endParaRPr lang="en-GB" dirty="0"/>
          </a:p>
          <a:p>
            <a:r>
              <a:rPr lang="en-GB" dirty="0" err="1"/>
              <a:t>Goedkoop</a:t>
            </a:r>
            <a:endParaRPr lang="en-GB" dirty="0"/>
          </a:p>
          <a:p>
            <a:r>
              <a:rPr lang="en-GB" dirty="0" err="1"/>
              <a:t>Snel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eenvoudig</a:t>
            </a:r>
            <a:r>
              <a:rPr lang="en-GB" dirty="0"/>
              <a:t> </a:t>
            </a:r>
            <a:r>
              <a:rPr lang="en-GB" dirty="0" err="1"/>
              <a:t>onderhoud</a:t>
            </a:r>
            <a:endParaRPr lang="en-GB" dirty="0"/>
          </a:p>
          <a:p>
            <a:r>
              <a:rPr lang="en-GB" dirty="0" err="1"/>
              <a:t>Deelbaar</a:t>
            </a:r>
            <a:endParaRPr lang="en-GB" dirty="0"/>
          </a:p>
          <a:p>
            <a:r>
              <a:rPr lang="en-GB" dirty="0" err="1"/>
              <a:t>Aanpasbaar</a:t>
            </a:r>
            <a:r>
              <a:rPr lang="en-GB" dirty="0"/>
              <a:t> (</a:t>
            </a:r>
            <a:r>
              <a:rPr lang="en-GB" dirty="0" err="1"/>
              <a:t>bijv</a:t>
            </a:r>
            <a:r>
              <a:rPr lang="en-GB" dirty="0"/>
              <a:t>.) </a:t>
            </a:r>
            <a:r>
              <a:rPr lang="en-GB" dirty="0" err="1"/>
              <a:t>lettertype</a:t>
            </a:r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CC103-F79C-F59B-06E7-6B29A39C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Werkblad</a:t>
            </a:r>
            <a:r>
              <a:rPr lang="en-GB" dirty="0"/>
              <a:t>     vs.     online </a:t>
            </a:r>
            <a:r>
              <a:rPr lang="en-GB" dirty="0" err="1"/>
              <a:t>boek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BCA082-5D49-6CC3-E353-B4FA0F33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3319882" cy="3486122"/>
          </a:xfrm>
        </p:spPr>
        <p:txBody>
          <a:bodyPr/>
          <a:lstStyle/>
          <a:p>
            <a:r>
              <a:rPr lang="en-GB" dirty="0" err="1"/>
              <a:t>Laatste</a:t>
            </a:r>
            <a:r>
              <a:rPr lang="en-GB" dirty="0"/>
              <a:t> </a:t>
            </a:r>
            <a:r>
              <a:rPr lang="en-GB" dirty="0" err="1"/>
              <a:t>versie</a:t>
            </a:r>
            <a:r>
              <a:rPr lang="en-GB" dirty="0"/>
              <a:t>?</a:t>
            </a:r>
          </a:p>
          <a:p>
            <a:r>
              <a:rPr lang="en-GB" dirty="0" err="1"/>
              <a:t>Samenwerken</a:t>
            </a:r>
            <a:r>
              <a:rPr lang="en-GB" dirty="0"/>
              <a:t> met </a:t>
            </a:r>
            <a:r>
              <a:rPr lang="en-GB" dirty="0" err="1"/>
              <a:t>collega’s</a:t>
            </a:r>
            <a:r>
              <a:rPr lang="en-GB" dirty="0"/>
              <a:t>?</a:t>
            </a:r>
          </a:p>
          <a:p>
            <a:r>
              <a:rPr lang="en-GB" dirty="0"/>
              <a:t>Coherent </a:t>
            </a:r>
            <a:r>
              <a:rPr lang="en-GB" dirty="0" err="1"/>
              <a:t>geheel</a:t>
            </a:r>
            <a:r>
              <a:rPr lang="en-GB" dirty="0"/>
              <a:t> voor </a:t>
            </a:r>
            <a:r>
              <a:rPr lang="en-GB" dirty="0" err="1"/>
              <a:t>leerlingen</a:t>
            </a:r>
            <a:r>
              <a:rPr lang="en-GB" dirty="0"/>
              <a:t>?</a:t>
            </a:r>
          </a:p>
          <a:p>
            <a:r>
              <a:rPr lang="en-GB" dirty="0" err="1"/>
              <a:t>Toegankelijk</a:t>
            </a:r>
            <a:r>
              <a:rPr lang="en-GB" dirty="0"/>
              <a:t>?</a:t>
            </a:r>
            <a:br>
              <a:rPr lang="en-GB" dirty="0"/>
            </a:br>
            <a:endParaRPr lang="nl-NL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5A2055-5C5C-C726-4963-F8E3BE9275A7}"/>
              </a:ext>
            </a:extLst>
          </p:cNvPr>
          <p:cNvSpPr txBox="1">
            <a:spLocks/>
          </p:cNvSpPr>
          <p:nvPr/>
        </p:nvSpPr>
        <p:spPr>
          <a:xfrm>
            <a:off x="5549688" y="1200150"/>
            <a:ext cx="3319882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Versie </a:t>
            </a:r>
            <a:r>
              <a:rPr lang="en-GB" dirty="0" err="1"/>
              <a:t>beheer</a:t>
            </a:r>
            <a:endParaRPr lang="en-GB" dirty="0"/>
          </a:p>
          <a:p>
            <a:r>
              <a:rPr lang="en-GB" dirty="0" err="1"/>
              <a:t>Aanpasbaar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deelbaar</a:t>
            </a:r>
            <a:endParaRPr lang="en-GB" dirty="0"/>
          </a:p>
          <a:p>
            <a:r>
              <a:rPr lang="en-GB" dirty="0" err="1"/>
              <a:t>Gebundeld</a:t>
            </a:r>
            <a:endParaRPr lang="en-GB" dirty="0"/>
          </a:p>
          <a:p>
            <a:r>
              <a:rPr lang="en-GB" dirty="0" err="1"/>
              <a:t>Vindbaar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school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CC103-F79C-F59B-06E7-6B29A39C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Werkblad</a:t>
            </a:r>
            <a:r>
              <a:rPr lang="en-GB" dirty="0"/>
              <a:t> vs. online </a:t>
            </a:r>
            <a:r>
              <a:rPr lang="en-GB" dirty="0" err="1"/>
              <a:t>boek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2444E-41B9-2B41-E8CB-4B7FE0BA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229"/>
            <a:ext cx="4703410" cy="2452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9777C-242B-2547-1587-81BCA5B0C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030897"/>
            <a:ext cx="4876800" cy="31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(Open) Online </a:t>
            </a:r>
            <a:r>
              <a:rPr lang="en-GB" dirty="0" err="1"/>
              <a:t>Boeken</a:t>
            </a:r>
            <a:endParaRPr lang="nl-NL" dirty="0"/>
          </a:p>
        </p:txBody>
      </p:sp>
      <p:pic>
        <p:nvPicPr>
          <p:cNvPr id="4" name="Content Placeholder 4">
            <a:hlinkClick r:id="rId2"/>
            <a:extLst>
              <a:ext uri="{FF2B5EF4-FFF2-40B4-BE49-F238E27FC236}">
                <a16:creationId xmlns:a16="http://schemas.microsoft.com/office/drawing/2014/main" id="{95487562-EC97-FE48-E0D0-ED3B8B95C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1657" y="1200150"/>
            <a:ext cx="7069762" cy="3486150"/>
          </a:xfrm>
        </p:spPr>
      </p:pic>
    </p:spTree>
    <p:extLst>
      <p:ext uri="{BB962C8B-B14F-4D97-AF65-F5344CB8AC3E}">
        <p14:creationId xmlns:p14="http://schemas.microsoft.com/office/powerpoint/2010/main" val="176969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8AD7E5B-1FE9-F32C-3947-6AB355FA35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333"/>
          <a:stretch/>
        </p:blipFill>
        <p:spPr>
          <a:xfrm>
            <a:off x="4117089" y="2196353"/>
            <a:ext cx="5026911" cy="2947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3F1E0-C2F7-B057-12C7-C6A19A9F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Jupyter</a:t>
            </a:r>
            <a:r>
              <a:rPr lang="en-GB" dirty="0"/>
              <a:t> Book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3521-3070-7CF8-A962-B02479944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Content (</a:t>
            </a:r>
            <a:r>
              <a:rPr lang="en-GB" dirty="0" err="1"/>
              <a:t>tekst</a:t>
            </a:r>
            <a:r>
              <a:rPr lang="en-GB" dirty="0"/>
              <a:t> / </a:t>
            </a:r>
            <a:r>
              <a:rPr lang="en-GB" dirty="0" err="1"/>
              <a:t>opdrachten</a:t>
            </a:r>
            <a:r>
              <a:rPr lang="en-GB" dirty="0"/>
              <a:t> )</a:t>
            </a:r>
          </a:p>
          <a:p>
            <a:r>
              <a:rPr lang="nl-NL" dirty="0" err="1"/>
              <a:t>Embed</a:t>
            </a:r>
            <a:r>
              <a:rPr lang="nl-NL" dirty="0"/>
              <a:t> </a:t>
            </a:r>
            <a:r>
              <a:rPr lang="nl-NL" dirty="0" err="1"/>
              <a:t>videos</a:t>
            </a:r>
            <a:endParaRPr lang="nl-NL" dirty="0"/>
          </a:p>
          <a:p>
            <a:r>
              <a:rPr lang="nl-NL" dirty="0"/>
              <a:t>Programmeren</a:t>
            </a:r>
          </a:p>
          <a:p>
            <a:r>
              <a:rPr lang="nl-NL" dirty="0"/>
              <a:t>H5P</a:t>
            </a:r>
          </a:p>
          <a:p>
            <a:r>
              <a:rPr lang="nl-NL" dirty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36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Doelen</a:t>
            </a:r>
            <a:r>
              <a:rPr lang="en-GB" dirty="0"/>
              <a:t> </a:t>
            </a:r>
            <a:r>
              <a:rPr lang="en-GB" dirty="0" err="1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Begrijpen wat open onderwijsmaterialen zijn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Gebruik van </a:t>
            </a:r>
            <a:r>
              <a:rPr lang="nl-NL" dirty="0" err="1"/>
              <a:t>Github</a:t>
            </a:r>
            <a:r>
              <a:rPr lang="nl-NL" dirty="0"/>
              <a:t> en </a:t>
            </a:r>
            <a:r>
              <a:rPr lang="nl-NL" dirty="0" err="1"/>
              <a:t>Teachbook</a:t>
            </a:r>
            <a:r>
              <a:rPr lang="nl-NL" dirty="0"/>
              <a:t> template voor maken online boek / onderwijsmateriaal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Eigen lesmateriaal in (open) boek vorm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Embedden</a:t>
            </a:r>
            <a:r>
              <a:rPr lang="nl-NL" dirty="0"/>
              <a:t> van interactieve elementen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1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316</Words>
  <Application>Microsoft Office PowerPoint</Application>
  <PresentationFormat>On-screen Show (16:9)</PresentationFormat>
  <Paragraphs>92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Office Theme</vt:lpstr>
      <vt:lpstr>Custom Design</vt:lpstr>
      <vt:lpstr>Maak je eigen Jupyter-Book</vt:lpstr>
      <vt:lpstr>Betasteunpunt</vt:lpstr>
      <vt:lpstr>Lunch Meeting OITB</vt:lpstr>
      <vt:lpstr>Geprint boek  vs.   online boek</vt:lpstr>
      <vt:lpstr>Werkblad     vs.     online boek</vt:lpstr>
      <vt:lpstr>Werkblad vs. online boek</vt:lpstr>
      <vt:lpstr>(Open) Online Boeken</vt:lpstr>
      <vt:lpstr>Jupyter Book</vt:lpstr>
      <vt:lpstr>Doelen vandaag</vt:lpstr>
      <vt:lpstr>Tijdlijn</vt:lpstr>
      <vt:lpstr>OER</vt:lpstr>
      <vt:lpstr>FAIR</vt:lpstr>
      <vt:lpstr>Jupyter Book</vt:lpstr>
      <vt:lpstr>TB &amp; JB</vt:lpstr>
      <vt:lpstr>Anatomy van een JB</vt:lpstr>
      <vt:lpstr>_config.yml</vt:lpstr>
      <vt:lpstr>_toc.yml</vt:lpstr>
      <vt:lpstr>Table of contents</vt:lpstr>
      <vt:lpstr>Inhoud</vt:lpstr>
      <vt:lpstr>Werkwijze</vt:lpstr>
      <vt:lpstr>https://tud-seed.github.io/betasteunpunt</vt:lpstr>
      <vt:lpstr>Template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Freek Pols</cp:lastModifiedBy>
  <cp:revision>61</cp:revision>
  <dcterms:created xsi:type="dcterms:W3CDTF">2015-07-09T11:57:30Z</dcterms:created>
  <dcterms:modified xsi:type="dcterms:W3CDTF">2024-11-28T17:02:00Z</dcterms:modified>
</cp:coreProperties>
</file>